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348" r:id="rId5"/>
    <p:sldId id="257" r:id="rId6"/>
    <p:sldId id="280" r:id="rId7"/>
    <p:sldId id="350" r:id="rId8"/>
    <p:sldId id="396" r:id="rId9"/>
    <p:sldId id="399" r:id="rId10"/>
    <p:sldId id="352" r:id="rId11"/>
    <p:sldId id="395" r:id="rId1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0C6CAF-BF51-4F81-B476-0BCCD15D50CC}">
          <p14:sldIdLst>
            <p14:sldId id="348"/>
            <p14:sldId id="257"/>
            <p14:sldId id="280"/>
            <p14:sldId id="350"/>
            <p14:sldId id="396"/>
            <p14:sldId id="399"/>
            <p14:sldId id="352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6A220C-A2C4-4CF3-2E7F-85E251AE0ADE}" name="Weaver, Laura [USA]" initials="W[" userId="S::614732@bah.com::4a97cb50-6f01-42f9-beb1-9d4d716cd7d9" providerId="AD"/>
  <p188:author id="{4649201A-1DA0-8BD1-1B1A-0A50F06F7E39}" name="Abdullah, Aaron [USA]" initials="AA[" userId="S::598239@bah.com::fdc1b297-0e03-4184-895a-0d44b596d1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KEEFE, KYLE D CTR USAF HAF AF/AF/A4CI" initials="OKDCUHA" lastIdx="1" clrIdx="0">
    <p:extLst>
      <p:ext uri="{19B8F6BF-5375-455C-9EA6-DF929625EA0E}">
        <p15:presenceInfo xmlns:p15="http://schemas.microsoft.com/office/powerpoint/2012/main" userId="S-1-5-21-1271409858-1095883707-2794662393-929700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9D9D9"/>
    <a:srgbClr val="7F7F7F"/>
    <a:srgbClr val="87AF9A"/>
    <a:srgbClr val="233645"/>
    <a:srgbClr val="3D5686"/>
    <a:srgbClr val="FCB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HLEY, MATTHEW A Lt Col USSF HQSF AF/CTIO" userId="966de898-ca81-45f3-92d5-42e40da11372" providerId="ADAL" clId="{B36D46FF-ECAC-47CA-B650-0889568C241A}"/>
    <pc:docChg chg="delSld modSection">
      <pc:chgData name="KAHLEY, MATTHEW A Lt Col USSF HQSF AF/CTIO" userId="966de898-ca81-45f3-92d5-42e40da11372" providerId="ADAL" clId="{B36D46FF-ECAC-47CA-B650-0889568C241A}" dt="2023-07-26T14:32:50.710" v="0" actId="2696"/>
      <pc:docMkLst>
        <pc:docMk/>
      </pc:docMkLst>
      <pc:sldChg chg="del">
        <pc:chgData name="KAHLEY, MATTHEW A Lt Col USSF HQSF AF/CTIO" userId="966de898-ca81-45f3-92d5-42e40da11372" providerId="ADAL" clId="{B36D46FF-ECAC-47CA-B650-0889568C241A}" dt="2023-07-26T14:32:50.710" v="0" actId="2696"/>
        <pc:sldMkLst>
          <pc:docMk/>
          <pc:sldMk cId="3478704955" sldId="400"/>
        </pc:sldMkLst>
      </pc:sldChg>
    </pc:docChg>
  </pc:docChgLst>
  <pc:docChgLst>
    <pc:chgData name="BUTLER, RUDOLPH E CIV USSF HQSF AF/USSF/CTIO" userId="1e151fdd-d083-4500-82d5-2f1e16d4b13b" providerId="ADAL" clId="{46EA788D-690E-49A2-9573-DA5356A42FBC}"/>
    <pc:docChg chg="undo custSel modSld sldOrd">
      <pc:chgData name="BUTLER, RUDOLPH E CIV USSF HQSF AF/USSF/CTIO" userId="1e151fdd-d083-4500-82d5-2f1e16d4b13b" providerId="ADAL" clId="{46EA788D-690E-49A2-9573-DA5356A42FBC}" dt="2023-07-20T13:53:12.515" v="46"/>
      <pc:docMkLst>
        <pc:docMk/>
      </pc:docMkLst>
      <pc:sldChg chg="modSp mod">
        <pc:chgData name="BUTLER, RUDOLPH E CIV USSF HQSF AF/USSF/CTIO" userId="1e151fdd-d083-4500-82d5-2f1e16d4b13b" providerId="ADAL" clId="{46EA788D-690E-49A2-9573-DA5356A42FBC}" dt="2023-07-20T13:50:18.768" v="19" actId="2711"/>
        <pc:sldMkLst>
          <pc:docMk/>
          <pc:sldMk cId="228495477" sldId="257"/>
        </pc:sldMkLst>
        <pc:spChg chg="mod">
          <ac:chgData name="BUTLER, RUDOLPH E CIV USSF HQSF AF/USSF/CTIO" userId="1e151fdd-d083-4500-82d5-2f1e16d4b13b" providerId="ADAL" clId="{46EA788D-690E-49A2-9573-DA5356A42FBC}" dt="2023-07-20T13:50:18.768" v="19" actId="2711"/>
          <ac:spMkLst>
            <pc:docMk/>
            <pc:sldMk cId="228495477" sldId="257"/>
            <ac:spMk id="5" creationId="{8A5971CD-FA4A-7891-A62C-337A01A25E08}"/>
          </ac:spMkLst>
        </pc:spChg>
      </pc:sldChg>
      <pc:sldChg chg="modSp mod">
        <pc:chgData name="BUTLER, RUDOLPH E CIV USSF HQSF AF/USSF/CTIO" userId="1e151fdd-d083-4500-82d5-2f1e16d4b13b" providerId="ADAL" clId="{46EA788D-690E-49A2-9573-DA5356A42FBC}" dt="2023-07-20T13:51:12.363" v="27" actId="2711"/>
        <pc:sldMkLst>
          <pc:docMk/>
          <pc:sldMk cId="2935736509" sldId="280"/>
        </pc:sldMkLst>
        <pc:spChg chg="mod">
          <ac:chgData name="BUTLER, RUDOLPH E CIV USSF HQSF AF/USSF/CTIO" userId="1e151fdd-d083-4500-82d5-2f1e16d4b13b" providerId="ADAL" clId="{46EA788D-690E-49A2-9573-DA5356A42FBC}" dt="2023-07-20T13:50:26.872" v="20" actId="2711"/>
          <ac:spMkLst>
            <pc:docMk/>
            <pc:sldMk cId="2935736509" sldId="280"/>
            <ac:spMk id="2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0:39.100" v="22" actId="2711"/>
          <ac:spMkLst>
            <pc:docMk/>
            <pc:sldMk cId="2935736509" sldId="280"/>
            <ac:spMk id="5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0:55.229" v="24" actId="2711"/>
          <ac:spMkLst>
            <pc:docMk/>
            <pc:sldMk cId="2935736509" sldId="280"/>
            <ac:spMk id="6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1:01.100" v="25" actId="2711"/>
          <ac:spMkLst>
            <pc:docMk/>
            <pc:sldMk cId="2935736509" sldId="280"/>
            <ac:spMk id="7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1:06.899" v="26" actId="2711"/>
          <ac:spMkLst>
            <pc:docMk/>
            <pc:sldMk cId="2935736509" sldId="280"/>
            <ac:spMk id="8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1:12.363" v="27" actId="2711"/>
          <ac:spMkLst>
            <pc:docMk/>
            <pc:sldMk cId="2935736509" sldId="280"/>
            <ac:spMk id="9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0:49.370" v="23" actId="2711"/>
          <ac:spMkLst>
            <pc:docMk/>
            <pc:sldMk cId="2935736509" sldId="280"/>
            <ac:spMk id="14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0:32.904" v="21" actId="2711"/>
          <ac:spMkLst>
            <pc:docMk/>
            <pc:sldMk cId="2935736509" sldId="280"/>
            <ac:spMk id="26" creationId="{6A975FE7-7087-5823-AF31-DC896C5D86EC}"/>
          </ac:spMkLst>
        </pc:spChg>
      </pc:sldChg>
      <pc:sldChg chg="modSp mod">
        <pc:chgData name="BUTLER, RUDOLPH E CIV USSF HQSF AF/USSF/CTIO" userId="1e151fdd-d083-4500-82d5-2f1e16d4b13b" providerId="ADAL" clId="{46EA788D-690E-49A2-9573-DA5356A42FBC}" dt="2023-07-20T13:50:12.673" v="18" actId="2711"/>
        <pc:sldMkLst>
          <pc:docMk/>
          <pc:sldMk cId="592963859" sldId="348"/>
        </pc:sldMkLst>
        <pc:spChg chg="mod">
          <ac:chgData name="BUTLER, RUDOLPH E CIV USSF HQSF AF/USSF/CTIO" userId="1e151fdd-d083-4500-82d5-2f1e16d4b13b" providerId="ADAL" clId="{46EA788D-690E-49A2-9573-DA5356A42FBC}" dt="2023-07-20T13:50:06.306" v="17" actId="2711"/>
          <ac:spMkLst>
            <pc:docMk/>
            <pc:sldMk cId="592963859" sldId="348"/>
            <ac:spMk id="2" creationId="{0F0E5833-EC5F-49EF-84C9-40EE5BD2218B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0:12.673" v="18" actId="2711"/>
          <ac:spMkLst>
            <pc:docMk/>
            <pc:sldMk cId="592963859" sldId="348"/>
            <ac:spMk id="4" creationId="{FF67C13E-4F11-4FA8-A995-7374555C4F7F}"/>
          </ac:spMkLst>
        </pc:spChg>
      </pc:sldChg>
      <pc:sldChg chg="modSp mod">
        <pc:chgData name="BUTLER, RUDOLPH E CIV USSF HQSF AF/USSF/CTIO" userId="1e151fdd-d083-4500-82d5-2f1e16d4b13b" providerId="ADAL" clId="{46EA788D-690E-49A2-9573-DA5356A42FBC}" dt="2023-07-20T13:51:22.467" v="28" actId="2711"/>
        <pc:sldMkLst>
          <pc:docMk/>
          <pc:sldMk cId="1858279252" sldId="350"/>
        </pc:sldMkLst>
        <pc:spChg chg="mod">
          <ac:chgData name="BUTLER, RUDOLPH E CIV USSF HQSF AF/USSF/CTIO" userId="1e151fdd-d083-4500-82d5-2f1e16d4b13b" providerId="ADAL" clId="{46EA788D-690E-49A2-9573-DA5356A42FBC}" dt="2023-07-20T13:51:22.467" v="28" actId="2711"/>
          <ac:spMkLst>
            <pc:docMk/>
            <pc:sldMk cId="1858279252" sldId="350"/>
            <ac:spMk id="2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49:43.647" v="13" actId="2711"/>
          <ac:spMkLst>
            <pc:docMk/>
            <pc:sldMk cId="1858279252" sldId="350"/>
            <ac:spMk id="3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49:53.572" v="16" actId="2711"/>
          <ac:spMkLst>
            <pc:docMk/>
            <pc:sldMk cId="1858279252" sldId="350"/>
            <ac:spMk id="5" creationId="{9E3A2389-B882-0AF3-D3F8-B771FE6F1CFB}"/>
          </ac:spMkLst>
        </pc:spChg>
      </pc:sldChg>
      <pc:sldChg chg="modSp mod">
        <pc:chgData name="BUTLER, RUDOLPH E CIV USSF HQSF AF/USSF/CTIO" userId="1e151fdd-d083-4500-82d5-2f1e16d4b13b" providerId="ADAL" clId="{46EA788D-690E-49A2-9573-DA5356A42FBC}" dt="2023-07-20T13:52:19.138" v="39" actId="1038"/>
        <pc:sldMkLst>
          <pc:docMk/>
          <pc:sldMk cId="1783437136" sldId="352"/>
        </pc:sldMkLst>
        <pc:spChg chg="mod">
          <ac:chgData name="BUTLER, RUDOLPH E CIV USSF HQSF AF/USSF/CTIO" userId="1e151fdd-d083-4500-82d5-2f1e16d4b13b" providerId="ADAL" clId="{46EA788D-690E-49A2-9573-DA5356A42FBC}" dt="2023-07-20T13:52:03.673" v="31" actId="2711"/>
          <ac:spMkLst>
            <pc:docMk/>
            <pc:sldMk cId="1783437136" sldId="352"/>
            <ac:spMk id="2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2:08.645" v="32" actId="2711"/>
          <ac:spMkLst>
            <pc:docMk/>
            <pc:sldMk cId="1783437136" sldId="352"/>
            <ac:spMk id="5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2:19.138" v="39" actId="1038"/>
          <ac:spMkLst>
            <pc:docMk/>
            <pc:sldMk cId="1783437136" sldId="352"/>
            <ac:spMk id="6" creationId="{00000000-0000-0000-0000-000000000000}"/>
          </ac:spMkLst>
        </pc:spChg>
      </pc:sldChg>
      <pc:sldChg chg="modSp mod">
        <pc:chgData name="BUTLER, RUDOLPH E CIV USSF HQSF AF/USSF/CTIO" userId="1e151fdd-d083-4500-82d5-2f1e16d4b13b" providerId="ADAL" clId="{46EA788D-690E-49A2-9573-DA5356A42FBC}" dt="2023-07-20T13:52:28.632" v="40" actId="2711"/>
        <pc:sldMkLst>
          <pc:docMk/>
          <pc:sldMk cId="3762576626" sldId="395"/>
        </pc:sldMkLst>
        <pc:spChg chg="mod">
          <ac:chgData name="BUTLER, RUDOLPH E CIV USSF HQSF AF/USSF/CTIO" userId="1e151fdd-d083-4500-82d5-2f1e16d4b13b" providerId="ADAL" clId="{46EA788D-690E-49A2-9573-DA5356A42FBC}" dt="2023-07-20T13:52:28.632" v="40" actId="2711"/>
          <ac:spMkLst>
            <pc:docMk/>
            <pc:sldMk cId="3762576626" sldId="395"/>
            <ac:spMk id="5" creationId="{6FBACF83-8C81-F632-78A4-F4D8E3C9748F}"/>
          </ac:spMkLst>
        </pc:spChg>
      </pc:sldChg>
      <pc:sldChg chg="modSp mod">
        <pc:chgData name="BUTLER, RUDOLPH E CIV USSF HQSF AF/USSF/CTIO" userId="1e151fdd-d083-4500-82d5-2f1e16d4b13b" providerId="ADAL" clId="{46EA788D-690E-49A2-9573-DA5356A42FBC}" dt="2023-07-20T13:51:35.041" v="29" actId="2711"/>
        <pc:sldMkLst>
          <pc:docMk/>
          <pc:sldMk cId="1905362503" sldId="396"/>
        </pc:sldMkLst>
        <pc:spChg chg="mod">
          <ac:chgData name="BUTLER, RUDOLPH E CIV USSF HQSF AF/USSF/CTIO" userId="1e151fdd-d083-4500-82d5-2f1e16d4b13b" providerId="ADAL" clId="{46EA788D-690E-49A2-9573-DA5356A42FBC}" dt="2023-07-20T13:51:35.041" v="29" actId="2711"/>
          <ac:spMkLst>
            <pc:docMk/>
            <pc:sldMk cId="1905362503" sldId="396"/>
            <ac:spMk id="2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49:34.148" v="12" actId="2711"/>
          <ac:spMkLst>
            <pc:docMk/>
            <pc:sldMk cId="1905362503" sldId="396"/>
            <ac:spMk id="3" creationId="{00000000-0000-0000-0000-000000000000}"/>
          </ac:spMkLst>
        </pc:spChg>
      </pc:sldChg>
      <pc:sldChg chg="modSp mod">
        <pc:chgData name="BUTLER, RUDOLPH E CIV USSF HQSF AF/USSF/CTIO" userId="1e151fdd-d083-4500-82d5-2f1e16d4b13b" providerId="ADAL" clId="{46EA788D-690E-49A2-9573-DA5356A42FBC}" dt="2023-07-20T13:51:51.723" v="30" actId="2711"/>
        <pc:sldMkLst>
          <pc:docMk/>
          <pc:sldMk cId="310668729" sldId="399"/>
        </pc:sldMkLst>
        <pc:spChg chg="mod">
          <ac:chgData name="BUTLER, RUDOLPH E CIV USSF HQSF AF/USSF/CTIO" userId="1e151fdd-d083-4500-82d5-2f1e16d4b13b" providerId="ADAL" clId="{46EA788D-690E-49A2-9573-DA5356A42FBC}" dt="2023-07-20T13:48:20.526" v="5" actId="20577"/>
          <ac:spMkLst>
            <pc:docMk/>
            <pc:sldMk cId="310668729" sldId="399"/>
            <ac:spMk id="6" creationId="{B55AE41C-5630-C633-A58E-2B56591A1B48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1:51.723" v="30" actId="2711"/>
          <ac:spMkLst>
            <pc:docMk/>
            <pc:sldMk cId="310668729" sldId="399"/>
            <ac:spMk id="79" creationId="{348B0E23-A569-D213-3FAB-AF80BA7D117E}"/>
          </ac:spMkLst>
        </pc:spChg>
      </pc:sldChg>
      <pc:sldChg chg="modSp mod ord">
        <pc:chgData name="BUTLER, RUDOLPH E CIV USSF HQSF AF/USSF/CTIO" userId="1e151fdd-d083-4500-82d5-2f1e16d4b13b" providerId="ADAL" clId="{46EA788D-690E-49A2-9573-DA5356A42FBC}" dt="2023-07-20T13:53:12.515" v="46"/>
        <pc:sldMkLst>
          <pc:docMk/>
          <pc:sldMk cId="3478704955" sldId="400"/>
        </pc:sldMkLst>
        <pc:spChg chg="mod">
          <ac:chgData name="BUTLER, RUDOLPH E CIV USSF HQSF AF/USSF/CTIO" userId="1e151fdd-d083-4500-82d5-2f1e16d4b13b" providerId="ADAL" clId="{46EA788D-690E-49A2-9573-DA5356A42FBC}" dt="2023-07-20T13:52:35.913" v="41" actId="2711"/>
          <ac:spMkLst>
            <pc:docMk/>
            <pc:sldMk cId="3478704955" sldId="400"/>
            <ac:spMk id="2" creationId="{00000000-0000-0000-0000-00000000000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49:01.113" v="11" actId="113"/>
          <ac:spMkLst>
            <pc:docMk/>
            <pc:sldMk cId="3478704955" sldId="400"/>
            <ac:spMk id="13" creationId="{566AEC58-630C-66C1-0B5B-320CB43EAF1B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2:46.417" v="42" actId="2711"/>
          <ac:spMkLst>
            <pc:docMk/>
            <pc:sldMk cId="3478704955" sldId="400"/>
            <ac:spMk id="20" creationId="{26C7E295-C325-D133-5572-3BC578877760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2:51.636" v="43" actId="2711"/>
          <ac:spMkLst>
            <pc:docMk/>
            <pc:sldMk cId="3478704955" sldId="400"/>
            <ac:spMk id="24" creationId="{613CAD0B-7157-46AC-87C7-1C353AE6134D}"/>
          </ac:spMkLst>
        </pc:spChg>
        <pc:spChg chg="mod">
          <ac:chgData name="BUTLER, RUDOLPH E CIV USSF HQSF AF/USSF/CTIO" userId="1e151fdd-d083-4500-82d5-2f1e16d4b13b" providerId="ADAL" clId="{46EA788D-690E-49A2-9573-DA5356A42FBC}" dt="2023-07-20T13:52:58.338" v="44" actId="2711"/>
          <ac:spMkLst>
            <pc:docMk/>
            <pc:sldMk cId="3478704955" sldId="400"/>
            <ac:spMk id="25" creationId="{32849024-20D2-C58F-F9BD-723CC0BD4D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7D2A5-803F-448E-BA79-0D796C1B6D1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D821A-2035-43FB-998A-2107AA2E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215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215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r">
              <a:defRPr sz="1200"/>
            </a:lvl1pPr>
          </a:lstStyle>
          <a:p>
            <a:fld id="{6635B0FA-F46E-430F-873A-25211A88F92B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4" tIns="46392" rIns="92784" bIns="463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150"/>
            <a:ext cx="5618480" cy="3665719"/>
          </a:xfrm>
          <a:prstGeom prst="rect">
            <a:avLst/>
          </a:prstGeom>
        </p:spPr>
        <p:txBody>
          <a:bodyPr vert="horz" lIns="92784" tIns="46392" rIns="92784" bIns="4639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885"/>
            <a:ext cx="3043343" cy="467215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1885"/>
            <a:ext cx="3043343" cy="467215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r">
              <a:defRPr sz="1200"/>
            </a:lvl1pPr>
          </a:lstStyle>
          <a:p>
            <a:fld id="{3F856C7A-120B-4EBD-BDF6-8A3687FE8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7A728-1FE8-4215-BDF4-29008DC1CA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86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3BEFE-ADEC-4538-8D95-6C0B92CF67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56C7A-120B-4EBD-BDF6-8A3687FE81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56C7A-120B-4EBD-BDF6-8A3687FE81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63DEDD-82DB-BB7A-1002-B55288E37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53069"/>
            <a:ext cx="1737364" cy="2359157"/>
          </a:xfrm>
          <a:prstGeom prst="rect">
            <a:avLst/>
          </a:prstGeom>
        </p:spPr>
      </p:pic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53309" y="500063"/>
            <a:ext cx="7186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i="1"/>
              <a:t>Headquarters, U.S. Space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23535" y="1962150"/>
            <a:ext cx="6039465" cy="1600200"/>
          </a:xfrm>
        </p:spPr>
        <p:txBody>
          <a:bodyPr/>
          <a:lstStyle>
            <a:lvl1pPr>
              <a:defRPr sz="440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ABEC-1C19-46B9-BE43-CFA0BC7D25F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3286231" y="6420554"/>
            <a:ext cx="2571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b="1" i="1"/>
              <a:t>“Semper Supra”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4324993" y="0"/>
            <a:ext cx="4940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1" i="0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10370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128" y="223838"/>
            <a:ext cx="7143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CFC2-5B09-46B0-AA37-FCEB9B88935D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5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479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3FC3-A23A-4462-8107-8B3D6F91644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D816-9E5B-4580-9A8E-E54FE395463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6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322E-9E08-4B98-B740-19778DD4BD9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7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9CD1-E532-4755-884C-7E63616F638C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E0547-DA04-8464-A61E-29D03C2521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7" y="76200"/>
            <a:ext cx="803550" cy="1091137"/>
          </a:xfrm>
          <a:prstGeom prst="rect">
            <a:avLst/>
          </a:prstGeom>
        </p:spPr>
      </p:pic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E17DDD-6067-4E77-838F-8CBCFF84D0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3286231" y="6420554"/>
            <a:ext cx="2571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b="1" i="1"/>
              <a:t>“Semper Supra”</a:t>
            </a:r>
          </a:p>
        </p:txBody>
      </p:sp>
    </p:spTree>
    <p:extLst>
      <p:ext uri="{BB962C8B-B14F-4D97-AF65-F5344CB8AC3E}">
        <p14:creationId xmlns:p14="http://schemas.microsoft.com/office/powerpoint/2010/main" val="48242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Tx/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Tx/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Tx/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Tx/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B412E5-9328-A345-622E-C2B331389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28" y="3879879"/>
            <a:ext cx="1207037" cy="2257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0E5833-EC5F-49EF-84C9-40EE5BD2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597" y="1973625"/>
            <a:ext cx="8446806" cy="1600200"/>
          </a:xfrm>
        </p:spPr>
        <p:txBody>
          <a:bodyPr/>
          <a:lstStyle/>
          <a:p>
            <a:r>
              <a:rPr lang="en-US" dirty="0">
                <a:solidFill>
                  <a:srgbClr val="0E25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SF/CTIO</a:t>
            </a:r>
            <a:br>
              <a:rPr lang="en-US" dirty="0">
                <a:solidFill>
                  <a:srgbClr val="0E253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0E253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i="1" dirty="0">
                <a:solidFill>
                  <a:srgbClr val="0E25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Chief Technology &amp; </a:t>
            </a:r>
            <a:br>
              <a:rPr lang="en-US" sz="3600" i="1" dirty="0">
                <a:solidFill>
                  <a:srgbClr val="0E253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i="1" dirty="0">
                <a:solidFill>
                  <a:srgbClr val="0E25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Office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873FE-8C7A-47E7-ADB9-1BFAAAE66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DABEC-1C19-46B9-BE43-CFA0BC7D25FB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7C13E-4F11-4FA8-A995-7374555C4F7F}"/>
              </a:ext>
            </a:extLst>
          </p:cNvPr>
          <p:cNvSpPr/>
          <p:nvPr/>
        </p:nvSpPr>
        <p:spPr>
          <a:xfrm>
            <a:off x="3390181" y="5104792"/>
            <a:ext cx="5372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E25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E25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E253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E25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E253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Jul 2023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E253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6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A94CBD-C7EA-8BD1-342E-46886BFB0D8E}"/>
              </a:ext>
            </a:extLst>
          </p:cNvPr>
          <p:cNvSpPr txBox="1"/>
          <p:nvPr/>
        </p:nvSpPr>
        <p:spPr>
          <a:xfrm>
            <a:off x="7182576" y="4358138"/>
            <a:ext cx="1571792" cy="186687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5971CD-FA4A-7891-A62C-337A01A2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76200"/>
            <a:ext cx="7143750" cy="1114374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Space Force HQ Organization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Pentagon, Washington DC</a:t>
            </a:r>
          </a:p>
        </p:txBody>
      </p:sp>
      <p:cxnSp>
        <p:nvCxnSpPr>
          <p:cNvPr id="47" name="Front Office vertical line">
            <a:extLst>
              <a:ext uri="{FF2B5EF4-FFF2-40B4-BE49-F238E27FC236}">
                <a16:creationId xmlns:a16="http://schemas.microsoft.com/office/drawing/2014/main" id="{4EFD5292-1A47-B025-1578-9F7927E474EB}"/>
              </a:ext>
            </a:extLst>
          </p:cNvPr>
          <p:cNvCxnSpPr>
            <a:cxnSpLocks/>
            <a:stCxn id="88" idx="0"/>
          </p:cNvCxnSpPr>
          <p:nvPr/>
        </p:nvCxnSpPr>
        <p:spPr bwMode="auto">
          <a:xfrm flipH="1" flipV="1">
            <a:off x="4586982" y="2497320"/>
            <a:ext cx="4559" cy="19717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E9B8A61D-6D5E-0912-9428-910CCF1649EF}"/>
              </a:ext>
            </a:extLst>
          </p:cNvPr>
          <p:cNvSpPr/>
          <p:nvPr/>
        </p:nvSpPr>
        <p:spPr bwMode="auto">
          <a:xfrm>
            <a:off x="6233757" y="2504320"/>
            <a:ext cx="201263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rIns="68580" rtlCol="0" anchor="t" anchorCtr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VICE CHIEF OF SPACE OPERATIONS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 David “DT” Thompson</a:t>
            </a:r>
          </a:p>
        </p:txBody>
      </p:sp>
      <p:sp>
        <p:nvSpPr>
          <p:cNvPr id="50" name="TextBox 25">
            <a:extLst>
              <a:ext uri="{FF2B5EF4-FFF2-40B4-BE49-F238E27FC236}">
                <a16:creationId xmlns:a16="http://schemas.microsoft.com/office/drawing/2014/main" id="{D430CE65-D445-E1CD-7665-84201A8AF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081" y="1609649"/>
            <a:ext cx="1851660" cy="32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CHIEF OF SPACE OPERATIONS</a:t>
            </a:r>
          </a:p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 B. Chance “Salty” Saltzman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A91622-DB2C-4ADC-9667-8E7FC18A9A17}"/>
              </a:ext>
            </a:extLst>
          </p:cNvPr>
          <p:cNvSpPr txBox="1"/>
          <p:nvPr/>
        </p:nvSpPr>
        <p:spPr>
          <a:xfrm>
            <a:off x="1231686" y="2549308"/>
            <a:ext cx="1691132" cy="31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SENIOR ENLISTED ADVISOR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CMSgt Roger </a:t>
            </a:r>
            <a:r>
              <a:rPr kumimoji="0" lang="en-US" sz="825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Towberman</a:t>
            </a:r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831665B-923C-FA0E-94B6-E82CA3DD706D}"/>
              </a:ext>
            </a:extLst>
          </p:cNvPr>
          <p:cNvSpPr/>
          <p:nvPr/>
        </p:nvSpPr>
        <p:spPr bwMode="auto">
          <a:xfrm>
            <a:off x="7358311" y="3282783"/>
            <a:ext cx="1433022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rIns="68580" rtlCol="0" anchor="t" anchorCtr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DIRECTOR OF STAFF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 Gen Steven Whitney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D5BAF8-4D12-84EA-8840-0A07245615B9}"/>
              </a:ext>
            </a:extLst>
          </p:cNvPr>
          <p:cNvGrpSpPr/>
          <p:nvPr/>
        </p:nvGrpSpPr>
        <p:grpSpPr>
          <a:xfrm>
            <a:off x="5514369" y="4469112"/>
            <a:ext cx="1536014" cy="1758778"/>
            <a:chOff x="5591192" y="4394162"/>
            <a:chExt cx="1536014" cy="175877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A211FF5-C40C-8B6D-A3C1-C1193F12F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718" y="4609322"/>
              <a:ext cx="826618" cy="103327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6C3360-B65D-4220-9001-DA6C4FE97BA1}"/>
                </a:ext>
              </a:extLst>
            </p:cNvPr>
            <p:cNvGrpSpPr/>
            <p:nvPr/>
          </p:nvGrpSpPr>
          <p:grpSpPr>
            <a:xfrm>
              <a:off x="5591192" y="4394162"/>
              <a:ext cx="1536014" cy="1758778"/>
              <a:chOff x="3784067" y="4216990"/>
              <a:chExt cx="1536014" cy="1758778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9FCF54E-2BFA-ED3C-3D46-CB747FB2BCEB}"/>
                  </a:ext>
                </a:extLst>
              </p:cNvPr>
              <p:cNvSpPr txBox="1"/>
              <p:nvPr/>
            </p:nvSpPr>
            <p:spPr>
              <a:xfrm>
                <a:off x="3784067" y="5502562"/>
                <a:ext cx="1536014" cy="4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CHIEF STRATEGY &amp; RESOURCING OFFICER</a:t>
                </a:r>
              </a:p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Lt Gen Philip </a:t>
                </a:r>
                <a:r>
                  <a:rPr kumimoji="0" lang="en-US" sz="825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Garrant</a:t>
                </a:r>
                <a:endParaRPr kumimoji="0" lang="en-US" sz="825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46CF985-B887-BF1A-D655-AD1B71A55016}"/>
                  </a:ext>
                </a:extLst>
              </p:cNvPr>
              <p:cNvSpPr txBox="1"/>
              <p:nvPr/>
            </p:nvSpPr>
            <p:spPr>
              <a:xfrm>
                <a:off x="4140592" y="4216990"/>
                <a:ext cx="833837" cy="185647"/>
              </a:xfrm>
              <a:prstGeom prst="rect">
                <a:avLst/>
              </a:prstGeom>
              <a:solidFill>
                <a:srgbClr val="1F497D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SF/S5/8</a:t>
                </a:r>
              </a:p>
            </p:txBody>
          </p:sp>
        </p:grpSp>
      </p:grp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3DB6EDF-52A7-4BC3-9A4C-D9F31F9B6C43}"/>
              </a:ext>
            </a:extLst>
          </p:cNvPr>
          <p:cNvCxnSpPr>
            <a:cxnSpLocks/>
            <a:stCxn id="85" idx="0"/>
            <a:endCxn id="93" idx="0"/>
          </p:cNvCxnSpPr>
          <p:nvPr/>
        </p:nvCxnSpPr>
        <p:spPr bwMode="auto">
          <a:xfrm rot="16200000" flipH="1">
            <a:off x="4603581" y="1119823"/>
            <a:ext cx="11658" cy="6681444"/>
          </a:xfrm>
          <a:prstGeom prst="bentConnector3">
            <a:avLst>
              <a:gd name="adj1" fmla="val -196088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F1E0568-BAA2-C978-3039-6AE90FE74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673" y="1456821"/>
            <a:ext cx="826617" cy="10332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6FD6E2-66C7-0FBA-538E-4258D9A62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579" y="2286714"/>
            <a:ext cx="826618" cy="10332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832859-9165-E0A0-954D-E07CE6951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165" y="2286714"/>
            <a:ext cx="826618" cy="10332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93B8538-33C7-2EDA-293A-38E15B241349}"/>
              </a:ext>
            </a:extLst>
          </p:cNvPr>
          <p:cNvGrpSpPr/>
          <p:nvPr/>
        </p:nvGrpSpPr>
        <p:grpSpPr>
          <a:xfrm>
            <a:off x="3867034" y="4469112"/>
            <a:ext cx="1513023" cy="1755900"/>
            <a:chOff x="3863286" y="4394162"/>
            <a:chExt cx="1513023" cy="17559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E69A49B-5870-4EF7-8AD9-C7164581F534}"/>
                </a:ext>
              </a:extLst>
            </p:cNvPr>
            <p:cNvGrpSpPr/>
            <p:nvPr/>
          </p:nvGrpSpPr>
          <p:grpSpPr>
            <a:xfrm>
              <a:off x="3863286" y="4394162"/>
              <a:ext cx="1513023" cy="1755900"/>
              <a:chOff x="3846416" y="4309319"/>
              <a:chExt cx="1513023" cy="175590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31CA686-EBDA-EA43-06F0-2731780F0E99}"/>
                  </a:ext>
                </a:extLst>
              </p:cNvPr>
              <p:cNvSpPr txBox="1"/>
              <p:nvPr/>
            </p:nvSpPr>
            <p:spPr>
              <a:xfrm>
                <a:off x="3846416" y="5592013"/>
                <a:ext cx="1513023" cy="4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CHIEF OPERATIONS OFFICER</a:t>
                </a:r>
              </a:p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Lt Gen DeAnna Burt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15FA1D6-7B1F-34B0-A13E-4AFD8EA15472}"/>
                  </a:ext>
                </a:extLst>
              </p:cNvPr>
              <p:cNvSpPr txBox="1"/>
              <p:nvPr/>
            </p:nvSpPr>
            <p:spPr>
              <a:xfrm>
                <a:off x="4191447" y="4309319"/>
                <a:ext cx="758952" cy="182880"/>
              </a:xfrm>
              <a:prstGeom prst="rect">
                <a:avLst/>
              </a:prstGeom>
              <a:solidFill>
                <a:srgbClr val="1F497D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SF/COO</a:t>
                </a: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5897ED5-DA81-7293-7527-620A223ED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08318" y="4608130"/>
              <a:ext cx="756285" cy="103327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36E1FA-8699-B695-3617-1CFB3D650FC4}"/>
              </a:ext>
            </a:extLst>
          </p:cNvPr>
          <p:cNvGrpSpPr/>
          <p:nvPr/>
        </p:nvGrpSpPr>
        <p:grpSpPr>
          <a:xfrm>
            <a:off x="7184694" y="4466374"/>
            <a:ext cx="1536014" cy="1752245"/>
            <a:chOff x="7342089" y="4391424"/>
            <a:chExt cx="1536014" cy="175224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F91224-643B-C58D-B71D-61B4AB8D72F6}"/>
                </a:ext>
              </a:extLst>
            </p:cNvPr>
            <p:cNvGrpSpPr/>
            <p:nvPr/>
          </p:nvGrpSpPr>
          <p:grpSpPr>
            <a:xfrm>
              <a:off x="7342089" y="4391424"/>
              <a:ext cx="1536014" cy="1752245"/>
              <a:chOff x="7382194" y="4306581"/>
              <a:chExt cx="1536014" cy="1752245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1C8127F-7A07-173D-E19E-C8544245FBE1}"/>
                  </a:ext>
                </a:extLst>
              </p:cNvPr>
              <p:cNvSpPr txBox="1"/>
              <p:nvPr/>
            </p:nvSpPr>
            <p:spPr>
              <a:xfrm>
                <a:off x="7382194" y="5585620"/>
                <a:ext cx="1536014" cy="4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CHIEF TECHNOLOGY &amp; INNOVATION OFFICER</a:t>
                </a:r>
              </a:p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Dr. Lisa Costa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43E7789-0EC6-8C22-9A1F-6F6BD64918FC}"/>
                  </a:ext>
                </a:extLst>
              </p:cNvPr>
              <p:cNvSpPr txBox="1"/>
              <p:nvPr/>
            </p:nvSpPr>
            <p:spPr>
              <a:xfrm>
                <a:off x="7734323" y="4306581"/>
                <a:ext cx="826617" cy="182880"/>
              </a:xfrm>
              <a:prstGeom prst="rect">
                <a:avLst/>
              </a:prstGeom>
              <a:solidFill>
                <a:srgbClr val="1F497D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SF/CTIO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1AFD5AD-7C18-A083-B054-3514E5502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8616" y="4600854"/>
              <a:ext cx="822220" cy="103327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2F15D2-A9D1-9998-47A5-723B7FCFD9D8}"/>
              </a:ext>
            </a:extLst>
          </p:cNvPr>
          <p:cNvGrpSpPr/>
          <p:nvPr/>
        </p:nvGrpSpPr>
        <p:grpSpPr>
          <a:xfrm>
            <a:off x="2196708" y="4466375"/>
            <a:ext cx="1536014" cy="1752500"/>
            <a:chOff x="2112389" y="4391425"/>
            <a:chExt cx="1536014" cy="17525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DCB356-D029-175A-AF15-179D0BA48440}"/>
                </a:ext>
              </a:extLst>
            </p:cNvPr>
            <p:cNvGrpSpPr/>
            <p:nvPr/>
          </p:nvGrpSpPr>
          <p:grpSpPr>
            <a:xfrm>
              <a:off x="2112389" y="4391425"/>
              <a:ext cx="1536014" cy="1752500"/>
              <a:chOff x="2034492" y="4306582"/>
              <a:chExt cx="1536014" cy="1752500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E141B3A-3673-DD8F-B725-13D27DF0F85B}"/>
                  </a:ext>
                </a:extLst>
              </p:cNvPr>
              <p:cNvSpPr txBox="1"/>
              <p:nvPr/>
            </p:nvSpPr>
            <p:spPr>
              <a:xfrm>
                <a:off x="2386459" y="4306582"/>
                <a:ext cx="833837" cy="182880"/>
              </a:xfrm>
              <a:prstGeom prst="rect">
                <a:avLst/>
              </a:prstGeom>
              <a:solidFill>
                <a:srgbClr val="1F497D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SF/S2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9D9105-4059-68E8-0B21-4FDD5538C30E}"/>
                  </a:ext>
                </a:extLst>
              </p:cNvPr>
              <p:cNvSpPr txBox="1"/>
              <p:nvPr/>
            </p:nvSpPr>
            <p:spPr>
              <a:xfrm>
                <a:off x="2034492" y="5585876"/>
                <a:ext cx="1536014" cy="4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CHIEF INTELLIGENCE OFFICER</a:t>
                </a:r>
              </a:p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Maj Gen Gregory Gagnon</a:t>
                </a:r>
              </a:p>
            </p:txBody>
          </p:sp>
        </p:grpSp>
        <p:pic>
          <p:nvPicPr>
            <p:cNvPr id="31" name="Picture 2" descr="Maj. Gen. Gagnon Official Photo">
              <a:extLst>
                <a:ext uri="{FF2B5EF4-FFF2-40B4-BE49-F238E27FC236}">
                  <a16:creationId xmlns:a16="http://schemas.microsoft.com/office/drawing/2014/main" id="{E6EF6CCF-3A98-371D-7F89-5F5EAF5DB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916" y="4604758"/>
              <a:ext cx="826618" cy="10332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9944B8-15B1-617B-9C2B-74F209405733}"/>
              </a:ext>
            </a:extLst>
          </p:cNvPr>
          <p:cNvGrpSpPr/>
          <p:nvPr/>
        </p:nvGrpSpPr>
        <p:grpSpPr>
          <a:xfrm>
            <a:off x="507917" y="4454716"/>
            <a:ext cx="1554479" cy="1757394"/>
            <a:chOff x="343027" y="4379766"/>
            <a:chExt cx="1554479" cy="17573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9C4C6CF-0F49-6D19-210A-AA50DF054B88}"/>
                </a:ext>
              </a:extLst>
            </p:cNvPr>
            <p:cNvGrpSpPr/>
            <p:nvPr/>
          </p:nvGrpSpPr>
          <p:grpSpPr>
            <a:xfrm>
              <a:off x="343027" y="4379766"/>
              <a:ext cx="1554479" cy="1757394"/>
              <a:chOff x="383132" y="4294923"/>
              <a:chExt cx="1554479" cy="1757394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887497C-FF88-C435-36ED-05C92F358E67}"/>
                  </a:ext>
                </a:extLst>
              </p:cNvPr>
              <p:cNvSpPr txBox="1"/>
              <p:nvPr/>
            </p:nvSpPr>
            <p:spPr>
              <a:xfrm>
                <a:off x="383132" y="5579111"/>
                <a:ext cx="1554479" cy="4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CHIEF HUMAN CAPITAL OFFICER</a:t>
                </a:r>
              </a:p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Ms. Katharine Kelley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5E823FE-46C1-FFFD-3778-DBDDED20C5F4}"/>
                  </a:ext>
                </a:extLst>
              </p:cNvPr>
              <p:cNvSpPr txBox="1"/>
              <p:nvPr/>
            </p:nvSpPr>
            <p:spPr>
              <a:xfrm>
                <a:off x="748891" y="4294923"/>
                <a:ext cx="790024" cy="182880"/>
              </a:xfrm>
              <a:prstGeom prst="rect">
                <a:avLst/>
              </a:prstGeom>
              <a:solidFill>
                <a:srgbClr val="1F497D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SF/S1</a:t>
                </a: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FBA7FA1-B1D3-9BFF-687A-48862CD50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8786" y="4592392"/>
              <a:ext cx="782870" cy="103327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CE14654-9AF8-92F9-E983-2ACE66678D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9550" y="2970811"/>
            <a:ext cx="826618" cy="111724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E8139BCB-54AF-16DD-7792-5B9D7EBD8468}"/>
              </a:ext>
            </a:extLst>
          </p:cNvPr>
          <p:cNvCxnSpPr>
            <a:cxnSpLocks/>
            <a:stCxn id="102" idx="0"/>
            <a:endCxn id="91" idx="0"/>
          </p:cNvCxnSpPr>
          <p:nvPr/>
        </p:nvCxnSpPr>
        <p:spPr bwMode="auto">
          <a:xfrm rot="16200000" flipH="1">
            <a:off x="4625334" y="2806634"/>
            <a:ext cx="2737" cy="3322219"/>
          </a:xfrm>
          <a:prstGeom prst="bentConnector3">
            <a:avLst>
              <a:gd name="adj1" fmla="val -883405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D7BB90C1-6DA6-F37F-E500-32008F320C6F}"/>
              </a:ext>
            </a:extLst>
          </p:cNvPr>
          <p:cNvCxnSpPr>
            <a:stCxn id="34" idx="1"/>
            <a:endCxn id="25" idx="2"/>
          </p:cNvCxnSpPr>
          <p:nvPr/>
        </p:nvCxnSpPr>
        <p:spPr bwMode="auto">
          <a:xfrm rot="10800000">
            <a:off x="4586982" y="2490093"/>
            <a:ext cx="1942568" cy="1039340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3E8A7107-21DB-B45B-AD26-FB144E2089CC}"/>
              </a:ext>
            </a:extLst>
          </p:cNvPr>
          <p:cNvCxnSpPr>
            <a:stCxn id="27" idx="1"/>
            <a:endCxn id="25" idx="2"/>
          </p:cNvCxnSpPr>
          <p:nvPr/>
        </p:nvCxnSpPr>
        <p:spPr bwMode="auto">
          <a:xfrm rot="10800000">
            <a:off x="4586983" y="2490094"/>
            <a:ext cx="805183" cy="313257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4F68B47D-B6BB-DECD-0BDA-0B27258387CC}"/>
              </a:ext>
            </a:extLst>
          </p:cNvPr>
          <p:cNvCxnSpPr>
            <a:stCxn id="26" idx="3"/>
            <a:endCxn id="25" idx="2"/>
          </p:cNvCxnSpPr>
          <p:nvPr/>
        </p:nvCxnSpPr>
        <p:spPr bwMode="auto">
          <a:xfrm flipV="1">
            <a:off x="3732197" y="2490093"/>
            <a:ext cx="854785" cy="313257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B2B0FEF-296B-7CE1-70EE-303D445F3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6CFC2-5B09-46B0-AA37-FCEB9B88935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9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651A9B3-C4FE-CEBB-9B5D-D698BF3AF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8" y="1595266"/>
            <a:ext cx="876838" cy="17008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A06507-F738-1D68-6508-13FEFB2BE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11" y="1569777"/>
            <a:ext cx="876838" cy="17008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744" y="223838"/>
            <a:ext cx="7438134" cy="100133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CTIO Staff Organization and Mission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42E3CD-CDAC-A0E0-A48E-2F0A5594A4B6}"/>
              </a:ext>
            </a:extLst>
          </p:cNvPr>
          <p:cNvGrpSpPr/>
          <p:nvPr/>
        </p:nvGrpSpPr>
        <p:grpSpPr>
          <a:xfrm>
            <a:off x="1318102" y="2852158"/>
            <a:ext cx="7700254" cy="1851150"/>
            <a:chOff x="1318102" y="2852158"/>
            <a:chExt cx="7700254" cy="1851150"/>
          </a:xfrm>
        </p:grpSpPr>
        <p:sp>
          <p:nvSpPr>
            <p:cNvPr id="7" name="Rectangle 6"/>
            <p:cNvSpPr/>
            <p:nvPr/>
          </p:nvSpPr>
          <p:spPr>
            <a:xfrm>
              <a:off x="2652174" y="3877414"/>
              <a:ext cx="1849018" cy="825894"/>
            </a:xfrm>
            <a:prstGeom prst="rect">
              <a:avLst/>
            </a:prstGeom>
            <a:solidFill>
              <a:srgbClr val="386B8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Directorate of Innovation and Digital Transformation</a:t>
              </a:r>
            </a:p>
            <a:p>
              <a:pPr algn="ctr"/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(IDT)</a:t>
              </a:r>
              <a:endParaRPr lang="en-US" sz="82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9338" y="3877414"/>
              <a:ext cx="1849018" cy="825894"/>
            </a:xfrm>
            <a:prstGeom prst="rect">
              <a:avLst/>
            </a:prstGeom>
            <a:solidFill>
              <a:srgbClr val="386B8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Directorate of Analysis</a:t>
              </a:r>
            </a:p>
            <a:p>
              <a:pPr algn="ctr"/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(S9)</a:t>
              </a:r>
            </a:p>
          </p:txBody>
        </p:sp>
        <p:cxnSp>
          <p:nvCxnSpPr>
            <p:cNvPr id="10" name="Elbow Connector 9"/>
            <p:cNvCxnSpPr>
              <a:cxnSpLocks/>
              <a:stCxn id="5" idx="2"/>
              <a:endCxn id="6" idx="0"/>
            </p:cNvCxnSpPr>
            <p:nvPr/>
          </p:nvCxnSpPr>
          <p:spPr>
            <a:xfrm rot="5400000">
              <a:off x="2606454" y="1687354"/>
              <a:ext cx="901708" cy="347841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cxnSpLocks/>
              <a:stCxn id="5" idx="2"/>
              <a:endCxn id="7" idx="0"/>
            </p:cNvCxnSpPr>
            <p:nvPr/>
          </p:nvCxnSpPr>
          <p:spPr>
            <a:xfrm rot="5400000">
              <a:off x="3735745" y="2816645"/>
              <a:ext cx="901708" cy="121983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cxnSpLocks/>
              <a:stCxn id="5" idx="2"/>
              <a:endCxn id="8" idx="0"/>
            </p:cNvCxnSpPr>
            <p:nvPr/>
          </p:nvCxnSpPr>
          <p:spPr>
            <a:xfrm rot="16200000" flipH="1">
              <a:off x="4865037" y="2907184"/>
              <a:ext cx="901708" cy="103875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cxnSpLocks/>
              <a:stCxn id="5" idx="2"/>
              <a:endCxn id="9" idx="0"/>
            </p:cNvCxnSpPr>
            <p:nvPr/>
          </p:nvCxnSpPr>
          <p:spPr>
            <a:xfrm rot="16200000" flipH="1">
              <a:off x="5994326" y="1777892"/>
              <a:ext cx="901708" cy="329733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736983" y="2852158"/>
              <a:ext cx="1833201" cy="4583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Support Staff</a:t>
              </a:r>
            </a:p>
          </p:txBody>
        </p:sp>
        <p:cxnSp>
          <p:nvCxnSpPr>
            <p:cNvPr id="15" name="Elbow Connector 14"/>
            <p:cNvCxnSpPr>
              <a:cxnSpLocks/>
              <a:stCxn id="14" idx="3"/>
              <a:endCxn id="5" idx="2"/>
            </p:cNvCxnSpPr>
            <p:nvPr/>
          </p:nvCxnSpPr>
          <p:spPr>
            <a:xfrm flipV="1">
              <a:off x="3570184" y="2975707"/>
              <a:ext cx="1226330" cy="105602"/>
            </a:xfrm>
            <a:prstGeom prst="bentConnector2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A975FE7-7087-5823-AF31-DC896C5D86EC}"/>
              </a:ext>
            </a:extLst>
          </p:cNvPr>
          <p:cNvSpPr txBox="1"/>
          <p:nvPr/>
        </p:nvSpPr>
        <p:spPr>
          <a:xfrm>
            <a:off x="880217" y="5614583"/>
            <a:ext cx="738356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Mission:  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 science, analysis, technology, and innovation </a:t>
            </a:r>
            <a:r>
              <a:rPr lang="en-US" sz="1800" b="1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create dilemmas for our adversaries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F7DC8B-F064-E32D-EA9D-F003D348CD3E}"/>
              </a:ext>
            </a:extLst>
          </p:cNvPr>
          <p:cNvGrpSpPr/>
          <p:nvPr/>
        </p:nvGrpSpPr>
        <p:grpSpPr>
          <a:xfrm>
            <a:off x="308092" y="3649158"/>
            <a:ext cx="1934518" cy="1054150"/>
            <a:chOff x="308092" y="3649158"/>
            <a:chExt cx="1934518" cy="1054150"/>
          </a:xfrm>
        </p:grpSpPr>
        <p:sp>
          <p:nvSpPr>
            <p:cNvPr id="6" name="Rectangle 5"/>
            <p:cNvSpPr/>
            <p:nvPr/>
          </p:nvSpPr>
          <p:spPr>
            <a:xfrm>
              <a:off x="393592" y="3877414"/>
              <a:ext cx="1849018" cy="825894"/>
            </a:xfrm>
            <a:prstGeom prst="rect">
              <a:avLst/>
            </a:prstGeom>
            <a:solidFill>
              <a:srgbClr val="386B8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Directorate of Science, Technology, and Research </a:t>
              </a:r>
            </a:p>
            <a:p>
              <a:pPr algn="ctr"/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(STR)</a:t>
              </a:r>
            </a:p>
          </p:txBody>
        </p:sp>
        <p:pic>
          <p:nvPicPr>
            <p:cNvPr id="25" name="Picture 24" descr="A gold triangle with black lines&#10;&#10;Description automatically generated">
              <a:extLst>
                <a:ext uri="{FF2B5EF4-FFF2-40B4-BE49-F238E27FC236}">
                  <a16:creationId xmlns:a16="http://schemas.microsoft.com/office/drawing/2014/main" id="{277AB7D6-176C-DF0D-14E8-F3BE0DDA8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92" y="3649158"/>
              <a:ext cx="411406" cy="4162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D92CA3-E16D-6F83-0043-0F5C9020684E}"/>
              </a:ext>
            </a:extLst>
          </p:cNvPr>
          <p:cNvGrpSpPr/>
          <p:nvPr/>
        </p:nvGrpSpPr>
        <p:grpSpPr>
          <a:xfrm>
            <a:off x="4867442" y="3653411"/>
            <a:ext cx="1892333" cy="1049897"/>
            <a:chOff x="4867442" y="3653411"/>
            <a:chExt cx="1892333" cy="1049897"/>
          </a:xfrm>
        </p:grpSpPr>
        <p:sp>
          <p:nvSpPr>
            <p:cNvPr id="8" name="Rectangle 7"/>
            <p:cNvSpPr/>
            <p:nvPr/>
          </p:nvSpPr>
          <p:spPr>
            <a:xfrm>
              <a:off x="4910757" y="3877414"/>
              <a:ext cx="1849018" cy="825894"/>
            </a:xfrm>
            <a:prstGeom prst="rect">
              <a:avLst/>
            </a:prstGeom>
            <a:solidFill>
              <a:srgbClr val="386B8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Directorate of IT Infrastructure, Data, and Data Analytics</a:t>
              </a:r>
            </a:p>
            <a:p>
              <a:pPr algn="ctr"/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 (IDA)</a:t>
              </a:r>
              <a:endParaRPr lang="en-US" sz="82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22" descr="A gold triangle with black lines&#10;&#10;Description automatically generated">
              <a:extLst>
                <a:ext uri="{FF2B5EF4-FFF2-40B4-BE49-F238E27FC236}">
                  <a16:creationId xmlns:a16="http://schemas.microsoft.com/office/drawing/2014/main" id="{6A008178-B61B-82A8-4962-4D42B76E2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442" y="3653411"/>
              <a:ext cx="411406" cy="41622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0B60AF-7A27-5421-2753-6090117F0E83}"/>
              </a:ext>
            </a:extLst>
          </p:cNvPr>
          <p:cNvGrpSpPr/>
          <p:nvPr/>
        </p:nvGrpSpPr>
        <p:grpSpPr>
          <a:xfrm>
            <a:off x="3695568" y="2103841"/>
            <a:ext cx="2165370" cy="871866"/>
            <a:chOff x="3695568" y="2103841"/>
            <a:chExt cx="2165370" cy="871866"/>
          </a:xfrm>
        </p:grpSpPr>
        <p:sp>
          <p:nvSpPr>
            <p:cNvPr id="5" name="Rectangle 4"/>
            <p:cNvSpPr/>
            <p:nvPr/>
          </p:nvSpPr>
          <p:spPr>
            <a:xfrm>
              <a:off x="3732087" y="2288255"/>
              <a:ext cx="2128851" cy="6874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Chief Technology and Innovation Officer (CTIO)</a:t>
              </a:r>
            </a:p>
          </p:txBody>
        </p:sp>
        <p:pic>
          <p:nvPicPr>
            <p:cNvPr id="22" name="Picture 21" descr="A gold triangle with black lines&#10;&#10;Description automatically generated">
              <a:extLst>
                <a:ext uri="{FF2B5EF4-FFF2-40B4-BE49-F238E27FC236}">
                  <a16:creationId xmlns:a16="http://schemas.microsoft.com/office/drawing/2014/main" id="{A7994EF9-91B2-6E98-7231-3A7BF6747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568" y="2103841"/>
              <a:ext cx="411406" cy="416228"/>
            </a:xfrm>
            <a:prstGeom prst="rect">
              <a:avLst/>
            </a:prstGeom>
          </p:spPr>
        </p:pic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3E4A01F-CE47-58A9-718D-5BCB6ACB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6CFC2-5B09-46B0-AA37-FCEB9B88935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73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128" y="179769"/>
            <a:ext cx="7143750" cy="1048956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CTIO Key Responsibilities &amp;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Champion the advancement of emerging technologies</a:t>
            </a:r>
          </a:p>
          <a:p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mploy advanced technologies to digitally transform the USSF</a:t>
            </a:r>
          </a:p>
          <a:p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ssure USSF digital infrastructure and Information Technology (IT) needs are met</a:t>
            </a:r>
          </a:p>
          <a:p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ffectively manage USSF data</a:t>
            </a:r>
          </a:p>
          <a:p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oordinate, synchronize, and conduct analysis supporting the Office of the Chief of Space Operations staff. 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6CFC2-5B09-46B0-AA37-FCEB9B88935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A2389-B882-0AF3-D3F8-B771FE6F1CFB}"/>
              </a:ext>
            </a:extLst>
          </p:cNvPr>
          <p:cNvSpPr txBox="1"/>
          <p:nvPr/>
        </p:nvSpPr>
        <p:spPr>
          <a:xfrm>
            <a:off x="4048325" y="5725180"/>
            <a:ext cx="476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Source:  HAFMD 2-7,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DEPUTY CHIEF OF SPACE OPERATIONS FOR TECHNOLOGY AND INNOVATION </a:t>
            </a:r>
          </a:p>
        </p:txBody>
      </p:sp>
    </p:spTree>
    <p:extLst>
      <p:ext uri="{BB962C8B-B14F-4D97-AF65-F5344CB8AC3E}">
        <p14:creationId xmlns:p14="http://schemas.microsoft.com/office/powerpoint/2010/main" val="185827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128" y="179770"/>
            <a:ext cx="7143750" cy="984789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CTIO Objectives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266259"/>
            <a:ext cx="8869680" cy="1877633"/>
          </a:xfrm>
        </p:spPr>
        <p:txBody>
          <a:bodyPr/>
          <a:lstStyle/>
          <a:p>
            <a:r>
              <a:rPr lang="en-US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a reliable digital infrastructure, information technology (IT), and communications backbone to enable SF missions</a:t>
            </a:r>
          </a:p>
          <a:p>
            <a:r>
              <a:rPr lang="en-US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Prioritize demand signals for a robust science and technology (S&amp;T) pipeline for tech transition</a:t>
            </a:r>
          </a:p>
          <a:p>
            <a:r>
              <a:rPr lang="en-US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Digitally transform the workforce and how we organize, train and equip Guardians for joint ops</a:t>
            </a:r>
          </a:p>
          <a:p>
            <a:r>
              <a:rPr lang="en-US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 USSF readiness and warfighting capabilities through modeling, simulation, and analysis (MS&amp;A)</a:t>
            </a:r>
          </a:p>
          <a:p>
            <a:r>
              <a:rPr lang="en-US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 the USSF data layer to enable decision superiority for advanced kill webs</a:t>
            </a:r>
          </a:p>
          <a:p>
            <a:r>
              <a:rPr lang="en-US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innovation partnerships with the United States Government (USG), academia, and industry for USSF missions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6CFC2-5B09-46B0-AA37-FCEB9B88935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A8570D-E687-480F-2D21-8AB93882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74" y="3604382"/>
            <a:ext cx="6010758" cy="27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09F6CD8-878C-6623-F82E-38550359B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" b="5079"/>
          <a:stretch/>
        </p:blipFill>
        <p:spPr>
          <a:xfrm>
            <a:off x="370727" y="1320203"/>
            <a:ext cx="8413053" cy="50247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60A598F-B658-4A42-4C97-E33852522FE0}"/>
              </a:ext>
            </a:extLst>
          </p:cNvPr>
          <p:cNvSpPr/>
          <p:nvPr/>
        </p:nvSpPr>
        <p:spPr bwMode="auto">
          <a:xfrm>
            <a:off x="391741" y="1196101"/>
            <a:ext cx="8418367" cy="5024718"/>
          </a:xfrm>
          <a:prstGeom prst="rect">
            <a:avLst/>
          </a:prstGeom>
          <a:solidFill>
            <a:schemeClr val="bg1">
              <a:alpha val="1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F1CEE6-2898-6B2C-388E-DDB7E3A901DA}"/>
              </a:ext>
            </a:extLst>
          </p:cNvPr>
          <p:cNvSpPr/>
          <p:nvPr/>
        </p:nvSpPr>
        <p:spPr bwMode="auto">
          <a:xfrm>
            <a:off x="381234" y="4319956"/>
            <a:ext cx="8392039" cy="1458553"/>
          </a:xfrm>
          <a:prstGeom prst="rect">
            <a:avLst/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7A2F45-E0AD-7E9A-CD61-2922A057F3AA}"/>
              </a:ext>
            </a:extLst>
          </p:cNvPr>
          <p:cNvSpPr/>
          <p:nvPr/>
        </p:nvSpPr>
        <p:spPr bwMode="auto">
          <a:xfrm>
            <a:off x="391741" y="2829200"/>
            <a:ext cx="8392039" cy="1458553"/>
          </a:xfrm>
          <a:prstGeom prst="rect">
            <a:avLst/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7C17CC-2A0E-5E0B-F5A9-69F6017CEE35}"/>
              </a:ext>
            </a:extLst>
          </p:cNvPr>
          <p:cNvSpPr/>
          <p:nvPr/>
        </p:nvSpPr>
        <p:spPr bwMode="auto">
          <a:xfrm>
            <a:off x="391741" y="1337230"/>
            <a:ext cx="8382803" cy="1458553"/>
          </a:xfrm>
          <a:prstGeom prst="rect">
            <a:avLst/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E3AF5-8760-72BD-B259-3C98021F8A37}"/>
              </a:ext>
            </a:extLst>
          </p:cNvPr>
          <p:cNvSpPr txBox="1"/>
          <p:nvPr/>
        </p:nvSpPr>
        <p:spPr>
          <a:xfrm>
            <a:off x="491807" y="1587397"/>
            <a:ext cx="171356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en-US" b="1" dirty="0">
                <a:solidFill>
                  <a:srgbClr val="FFFF99"/>
                </a:solidFill>
                <a:latin typeface="Calibri"/>
                <a:ea typeface="Calibri"/>
                <a:cs typeface="Calibri"/>
              </a:rPr>
              <a:t>LOE 1:  </a:t>
            </a: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FIELD COMBAT READY FORCES 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36E7EF-5ECE-D167-A4F6-BE6A973C3972}"/>
              </a:ext>
            </a:extLst>
          </p:cNvPr>
          <p:cNvSpPr txBox="1"/>
          <p:nvPr/>
        </p:nvSpPr>
        <p:spPr>
          <a:xfrm>
            <a:off x="524077" y="2955308"/>
            <a:ext cx="1713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LOE 2:  </a:t>
            </a:r>
            <a:b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AMPLIFY THE GUARDIAN SPIRIT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510AC4-7874-648D-BF5A-2714AC8C19DD}"/>
              </a:ext>
            </a:extLst>
          </p:cNvPr>
          <p:cNvSpPr txBox="1"/>
          <p:nvPr/>
        </p:nvSpPr>
        <p:spPr>
          <a:xfrm>
            <a:off x="480784" y="4567594"/>
            <a:ext cx="171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LOE 3:  </a:t>
            </a:r>
            <a:b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 TO WIN 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637E750-6FDB-C287-980C-77C428CF0E09}"/>
              </a:ext>
            </a:extLst>
          </p:cNvPr>
          <p:cNvGrpSpPr/>
          <p:nvPr/>
        </p:nvGrpSpPr>
        <p:grpSpPr>
          <a:xfrm>
            <a:off x="2397117" y="3021965"/>
            <a:ext cx="1297905" cy="979587"/>
            <a:chOff x="1882249" y="3220370"/>
            <a:chExt cx="1297905" cy="97958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A92A62-6D62-569D-9EDC-AA8E67F2BE3D}"/>
                </a:ext>
              </a:extLst>
            </p:cNvPr>
            <p:cNvSpPr txBox="1"/>
            <p:nvPr/>
          </p:nvSpPr>
          <p:spPr>
            <a:xfrm>
              <a:off x="2004317" y="3220370"/>
              <a:ext cx="1038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 panose="020B0806030902050204" pitchFamily="34" charset="0"/>
                </a:rPr>
                <a:t>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45C7B8-49F8-B5FD-9421-2B22112059CB}"/>
                </a:ext>
              </a:extLst>
            </p:cNvPr>
            <p:cNvSpPr txBox="1"/>
            <p:nvPr/>
          </p:nvSpPr>
          <p:spPr>
            <a:xfrm>
              <a:off x="1882249" y="3769070"/>
              <a:ext cx="12979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DoD or Higher Award winners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F9C5BBA-427B-E055-7C69-17863D5E8E6F}"/>
              </a:ext>
            </a:extLst>
          </p:cNvPr>
          <p:cNvGrpSpPr/>
          <p:nvPr/>
        </p:nvGrpSpPr>
        <p:grpSpPr>
          <a:xfrm>
            <a:off x="2519185" y="1509267"/>
            <a:ext cx="1607822" cy="1142122"/>
            <a:chOff x="2032733" y="1647965"/>
            <a:chExt cx="1607822" cy="114212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2CFC0F-AA2C-0298-2BDF-FE955C5F2ADC}"/>
                </a:ext>
              </a:extLst>
            </p:cNvPr>
            <p:cNvSpPr txBox="1"/>
            <p:nvPr/>
          </p:nvSpPr>
          <p:spPr>
            <a:xfrm>
              <a:off x="2098197" y="2189923"/>
              <a:ext cx="147689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FY23 Funded Integrated Operations Network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B2575F-EE06-C45D-F432-1BF835FA87E8}"/>
                </a:ext>
              </a:extLst>
            </p:cNvPr>
            <p:cNvSpPr txBox="1"/>
            <p:nvPr/>
          </p:nvSpPr>
          <p:spPr>
            <a:xfrm>
              <a:off x="2032733" y="1647965"/>
              <a:ext cx="1607822" cy="584775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/>
                </a:rPr>
                <a:t>$12.1M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2448B2A-1C64-8E73-D9F3-5D22D3C7088B}"/>
              </a:ext>
            </a:extLst>
          </p:cNvPr>
          <p:cNvGrpSpPr/>
          <p:nvPr/>
        </p:nvGrpSpPr>
        <p:grpSpPr>
          <a:xfrm>
            <a:off x="6206662" y="3018086"/>
            <a:ext cx="1229245" cy="1152742"/>
            <a:chOff x="6281548" y="3216491"/>
            <a:chExt cx="1229245" cy="115274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03E3AF3-9C94-30EC-A819-9A7F66D82055}"/>
                </a:ext>
              </a:extLst>
            </p:cNvPr>
            <p:cNvSpPr txBox="1"/>
            <p:nvPr/>
          </p:nvSpPr>
          <p:spPr>
            <a:xfrm>
              <a:off x="6281548" y="3769069"/>
              <a:ext cx="12292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Interns / Palace Acquire Personnel Integrated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79BE13-F735-58E5-44CD-4C68A213A461}"/>
                </a:ext>
              </a:extLst>
            </p:cNvPr>
            <p:cNvSpPr txBox="1"/>
            <p:nvPr/>
          </p:nvSpPr>
          <p:spPr>
            <a:xfrm>
              <a:off x="6371686" y="3216491"/>
              <a:ext cx="1038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 panose="020B0806030902050204" pitchFamily="34" charset="0"/>
                </a:rPr>
                <a:t>5 / 2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E032282-2D8A-EBFE-C96B-A86FA0B1C46C}"/>
              </a:ext>
            </a:extLst>
          </p:cNvPr>
          <p:cNvGrpSpPr/>
          <p:nvPr/>
        </p:nvGrpSpPr>
        <p:grpSpPr>
          <a:xfrm>
            <a:off x="7501696" y="3018085"/>
            <a:ext cx="1297905" cy="1152743"/>
            <a:chOff x="7727686" y="3216490"/>
            <a:chExt cx="1297905" cy="115274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CEEBF05-ABA0-5F94-CA8E-A899B2B845F3}"/>
                </a:ext>
              </a:extLst>
            </p:cNvPr>
            <p:cNvSpPr txBox="1"/>
            <p:nvPr/>
          </p:nvSpPr>
          <p:spPr>
            <a:xfrm>
              <a:off x="7727686" y="3769069"/>
              <a:ext cx="129790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CTIO Members Completed AGILE Training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FBA191C-1FAD-D94C-0459-F12DAF0D9A1E}"/>
                </a:ext>
              </a:extLst>
            </p:cNvPr>
            <p:cNvSpPr txBox="1"/>
            <p:nvPr/>
          </p:nvSpPr>
          <p:spPr>
            <a:xfrm>
              <a:off x="7897651" y="3216490"/>
              <a:ext cx="956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99"/>
                  </a:solidFill>
                  <a:latin typeface="Impact" panose="020B0806030902050204" pitchFamily="34" charset="0"/>
                </a:rPr>
                <a:t>49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B86550-7765-D8BE-5552-1DB902A75836}"/>
              </a:ext>
            </a:extLst>
          </p:cNvPr>
          <p:cNvGrpSpPr/>
          <p:nvPr/>
        </p:nvGrpSpPr>
        <p:grpSpPr>
          <a:xfrm>
            <a:off x="2264474" y="4501740"/>
            <a:ext cx="1517800" cy="940591"/>
            <a:chOff x="1906639" y="4927403"/>
            <a:chExt cx="1517800" cy="9405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8422D3-DF4C-5AF9-B805-EAE126FFF579}"/>
                </a:ext>
              </a:extLst>
            </p:cNvPr>
            <p:cNvSpPr txBox="1"/>
            <p:nvPr/>
          </p:nvSpPr>
          <p:spPr>
            <a:xfrm>
              <a:off x="1906639" y="5437107"/>
              <a:ext cx="151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University Consortium Proposals Received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9A3678A-3E5F-26A0-8107-F7D650064C31}"/>
                </a:ext>
              </a:extLst>
            </p:cNvPr>
            <p:cNvSpPr txBox="1"/>
            <p:nvPr/>
          </p:nvSpPr>
          <p:spPr>
            <a:xfrm>
              <a:off x="2283192" y="4927403"/>
              <a:ext cx="712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 panose="020B0806030902050204" pitchFamily="34" charset="0"/>
                </a:rPr>
                <a:t>27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046BD3-C807-C120-0F78-0A0E1252EDDA}"/>
              </a:ext>
            </a:extLst>
          </p:cNvPr>
          <p:cNvGrpSpPr/>
          <p:nvPr/>
        </p:nvGrpSpPr>
        <p:grpSpPr>
          <a:xfrm>
            <a:off x="3755012" y="4501740"/>
            <a:ext cx="1349662" cy="1109868"/>
            <a:chOff x="3386798" y="4927403"/>
            <a:chExt cx="1349662" cy="110986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F4F3DE-B611-4313-068E-139CCFF013B0}"/>
                </a:ext>
              </a:extLst>
            </p:cNvPr>
            <p:cNvSpPr txBox="1"/>
            <p:nvPr/>
          </p:nvSpPr>
          <p:spPr>
            <a:xfrm>
              <a:off x="3386798" y="5437107"/>
              <a:ext cx="134966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Funded SDA AI/ML**  study</a:t>
              </a:r>
            </a:p>
            <a:p>
              <a:pPr algn="ctr" defTabSz="685800"/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(MIT Lincoln Labs)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744AB5A-475C-BC37-4C9F-0ECA0EA2DCD9}"/>
                </a:ext>
              </a:extLst>
            </p:cNvPr>
            <p:cNvSpPr txBox="1"/>
            <p:nvPr/>
          </p:nvSpPr>
          <p:spPr>
            <a:xfrm>
              <a:off x="3532394" y="4927403"/>
              <a:ext cx="1078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 panose="020B0806030902050204" pitchFamily="34" charset="0"/>
                </a:rPr>
                <a:t>$2M</a:t>
              </a:r>
            </a:p>
          </p:txBody>
        </p: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348B0E23-A569-D213-3FAB-AF80BA7D117E}"/>
              </a:ext>
            </a:extLst>
          </p:cNvPr>
          <p:cNvSpPr txBox="1">
            <a:spLocks/>
          </p:cNvSpPr>
          <p:nvPr/>
        </p:nvSpPr>
        <p:spPr>
          <a:xfrm>
            <a:off x="1673128" y="179770"/>
            <a:ext cx="7143750" cy="98478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CTIO By the Numbers:  FY23</a:t>
            </a:r>
          </a:p>
          <a:p>
            <a:pPr defTabSz="914400"/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: 21 Jul 23)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48B7FFE-C355-C2CD-2468-1F6218B6B9B9}"/>
              </a:ext>
            </a:extLst>
          </p:cNvPr>
          <p:cNvGrpSpPr/>
          <p:nvPr/>
        </p:nvGrpSpPr>
        <p:grpSpPr>
          <a:xfrm>
            <a:off x="4370204" y="1509266"/>
            <a:ext cx="1229245" cy="1145428"/>
            <a:chOff x="3552340" y="1647964"/>
            <a:chExt cx="1229245" cy="11454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D7EB68-8136-8036-6DFF-85A8E7243B3F}"/>
                </a:ext>
              </a:extLst>
            </p:cNvPr>
            <p:cNvSpPr txBox="1"/>
            <p:nvPr/>
          </p:nvSpPr>
          <p:spPr>
            <a:xfrm>
              <a:off x="3552340" y="2193228"/>
              <a:ext cx="12292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Policies, Guidance or Strategies approved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67676E5-7CBF-F969-28DD-C8389B183A40}"/>
                </a:ext>
              </a:extLst>
            </p:cNvPr>
            <p:cNvSpPr txBox="1"/>
            <p:nvPr/>
          </p:nvSpPr>
          <p:spPr>
            <a:xfrm>
              <a:off x="3616173" y="1647964"/>
              <a:ext cx="1102997" cy="584775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/>
                </a:rPr>
                <a:t>4</a:t>
              </a:r>
              <a:endParaRPr lang="en-US" sz="3200">
                <a:solidFill>
                  <a:srgbClr val="FFFF99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3749E74-40E0-084C-4D52-752137BEFF54}"/>
              </a:ext>
            </a:extLst>
          </p:cNvPr>
          <p:cNvGrpSpPr/>
          <p:nvPr/>
        </p:nvGrpSpPr>
        <p:grpSpPr>
          <a:xfrm>
            <a:off x="5842646" y="1508392"/>
            <a:ext cx="1229245" cy="1158824"/>
            <a:chOff x="5965326" y="1645807"/>
            <a:chExt cx="1229245" cy="11588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56BA9D-C995-A6CD-8BAF-D8F5651AD5C5}"/>
                </a:ext>
              </a:extLst>
            </p:cNvPr>
            <p:cNvSpPr txBox="1"/>
            <p:nvPr/>
          </p:nvSpPr>
          <p:spPr>
            <a:xfrm>
              <a:off x="5965326" y="2204467"/>
              <a:ext cx="12292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CSO Mobile Application in Development 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6223ED-F464-4926-49F8-B3C2CE364EE3}"/>
                </a:ext>
              </a:extLst>
            </p:cNvPr>
            <p:cNvSpPr txBox="1"/>
            <p:nvPr/>
          </p:nvSpPr>
          <p:spPr>
            <a:xfrm>
              <a:off x="6027632" y="1645807"/>
              <a:ext cx="110299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/>
                </a:rPr>
                <a:t>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13B371C-6001-8F5E-E50B-7DF04B59458D}"/>
              </a:ext>
            </a:extLst>
          </p:cNvPr>
          <p:cNvGrpSpPr/>
          <p:nvPr/>
        </p:nvGrpSpPr>
        <p:grpSpPr>
          <a:xfrm>
            <a:off x="7315089" y="1507726"/>
            <a:ext cx="1229245" cy="978307"/>
            <a:chOff x="7171818" y="1645807"/>
            <a:chExt cx="1229245" cy="9783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4E4EE7-2080-D0B7-E134-0FDD5BD179A7}"/>
                </a:ext>
              </a:extLst>
            </p:cNvPr>
            <p:cNvSpPr txBox="1"/>
            <p:nvPr/>
          </p:nvSpPr>
          <p:spPr>
            <a:xfrm>
              <a:off x="7171818" y="2193227"/>
              <a:ext cx="12292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BYOAD* Pilot Completed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3270E6-ACFB-410D-0510-0997C852334D}"/>
                </a:ext>
              </a:extLst>
            </p:cNvPr>
            <p:cNvSpPr txBox="1"/>
            <p:nvPr/>
          </p:nvSpPr>
          <p:spPr>
            <a:xfrm>
              <a:off x="7234258" y="1645807"/>
              <a:ext cx="110299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/>
                </a:rPr>
                <a:t>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2BD9015-90EB-F84A-804A-E489E60FE0A0}"/>
              </a:ext>
            </a:extLst>
          </p:cNvPr>
          <p:cNvGrpSpPr/>
          <p:nvPr/>
        </p:nvGrpSpPr>
        <p:grpSpPr>
          <a:xfrm>
            <a:off x="3727379" y="3021965"/>
            <a:ext cx="1374258" cy="944540"/>
            <a:chOff x="3291284" y="3220370"/>
            <a:chExt cx="1374258" cy="94454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C47346-189F-7C12-BF3F-331336272612}"/>
                </a:ext>
              </a:extLst>
            </p:cNvPr>
            <p:cNvSpPr txBox="1"/>
            <p:nvPr/>
          </p:nvSpPr>
          <p:spPr>
            <a:xfrm>
              <a:off x="3291284" y="3734023"/>
              <a:ext cx="13742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USSF Public Affairs events supported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5AE41C-5630-C633-A58E-2B56591A1B48}"/>
                </a:ext>
              </a:extLst>
            </p:cNvPr>
            <p:cNvSpPr txBox="1"/>
            <p:nvPr/>
          </p:nvSpPr>
          <p:spPr>
            <a:xfrm>
              <a:off x="3457175" y="3220370"/>
              <a:ext cx="110299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99"/>
                  </a:solidFill>
                  <a:latin typeface="Impact"/>
                </a:rPr>
                <a:t>61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F9C248F-6F25-1234-23E1-9667FE70E26D}"/>
              </a:ext>
            </a:extLst>
          </p:cNvPr>
          <p:cNvGrpSpPr/>
          <p:nvPr/>
        </p:nvGrpSpPr>
        <p:grpSpPr>
          <a:xfrm>
            <a:off x="4993655" y="3018086"/>
            <a:ext cx="1229245" cy="983465"/>
            <a:chOff x="4835412" y="3216491"/>
            <a:chExt cx="1229245" cy="9834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4E54FD-793A-93FC-B8DD-AF88021089DE}"/>
                </a:ext>
              </a:extLst>
            </p:cNvPr>
            <p:cNvSpPr txBox="1"/>
            <p:nvPr/>
          </p:nvSpPr>
          <p:spPr>
            <a:xfrm>
              <a:off x="4835412" y="3769069"/>
              <a:ext cx="12292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Supra Coders trained in FY23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C089EF-8B84-1A67-A840-D4E1E4E965F8}"/>
                </a:ext>
              </a:extLst>
            </p:cNvPr>
            <p:cNvSpPr txBox="1"/>
            <p:nvPr/>
          </p:nvSpPr>
          <p:spPr>
            <a:xfrm>
              <a:off x="4899507" y="3216491"/>
              <a:ext cx="110299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/>
                </a:rPr>
                <a:t>45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7D6F45-C1FE-BBF1-3636-9360EFCF9C2A}"/>
              </a:ext>
            </a:extLst>
          </p:cNvPr>
          <p:cNvGrpSpPr/>
          <p:nvPr/>
        </p:nvGrpSpPr>
        <p:grpSpPr>
          <a:xfrm>
            <a:off x="5017566" y="4507882"/>
            <a:ext cx="1229245" cy="1106705"/>
            <a:chOff x="4892987" y="4933545"/>
            <a:chExt cx="1229245" cy="11067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DEE897-E64C-0DB9-04FE-8BB65ACCF72C}"/>
                </a:ext>
              </a:extLst>
            </p:cNvPr>
            <p:cNvSpPr txBox="1"/>
            <p:nvPr/>
          </p:nvSpPr>
          <p:spPr>
            <a:xfrm>
              <a:off x="4892987" y="5440086"/>
              <a:ext cx="12292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Technology Transition Plans Updated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1D6B67-8013-14EE-ED2E-18D046374C45}"/>
                </a:ext>
              </a:extLst>
            </p:cNvPr>
            <p:cNvSpPr txBox="1"/>
            <p:nvPr/>
          </p:nvSpPr>
          <p:spPr>
            <a:xfrm>
              <a:off x="4932605" y="4933545"/>
              <a:ext cx="110299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/>
                </a:rPr>
                <a:t>12</a:t>
              </a:r>
              <a:endParaRPr lang="en-US" sz="3200">
                <a:solidFill>
                  <a:srgbClr val="FFFF99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3BF485-86E0-FB12-64A0-EF8E59BDA70A}"/>
              </a:ext>
            </a:extLst>
          </p:cNvPr>
          <p:cNvGrpSpPr/>
          <p:nvPr/>
        </p:nvGrpSpPr>
        <p:grpSpPr>
          <a:xfrm>
            <a:off x="6219252" y="4504147"/>
            <a:ext cx="1229245" cy="1107461"/>
            <a:chOff x="6327078" y="4929810"/>
            <a:chExt cx="1229245" cy="110746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20BC7C-F390-96DD-A923-2F2BFFE4A39B}"/>
                </a:ext>
              </a:extLst>
            </p:cNvPr>
            <p:cNvSpPr txBox="1"/>
            <p:nvPr/>
          </p:nvSpPr>
          <p:spPr>
            <a:xfrm>
              <a:off x="6327078" y="5437107"/>
              <a:ext cx="12292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Key Events Organized or Co-Hosted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20C7D2-FCD2-F47A-71CD-CAF3A96A55BD}"/>
                </a:ext>
              </a:extLst>
            </p:cNvPr>
            <p:cNvSpPr txBox="1"/>
            <p:nvPr/>
          </p:nvSpPr>
          <p:spPr>
            <a:xfrm>
              <a:off x="6346887" y="4929810"/>
              <a:ext cx="110299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/>
                </a:rPr>
                <a:t>7</a:t>
              </a:r>
              <a:endParaRPr lang="en-US" sz="3200">
                <a:solidFill>
                  <a:srgbClr val="FFFF99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A7DC32-D092-5096-36CA-73C8C7616EB1}"/>
              </a:ext>
            </a:extLst>
          </p:cNvPr>
          <p:cNvGrpSpPr/>
          <p:nvPr/>
        </p:nvGrpSpPr>
        <p:grpSpPr>
          <a:xfrm>
            <a:off x="7520250" y="4501740"/>
            <a:ext cx="1229245" cy="1277430"/>
            <a:chOff x="7761167" y="4927403"/>
            <a:chExt cx="1229245" cy="12774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DF3A13-0EB2-E235-9161-B1B4BB3A4072}"/>
                </a:ext>
              </a:extLst>
            </p:cNvPr>
            <p:cNvSpPr txBox="1"/>
            <p:nvPr/>
          </p:nvSpPr>
          <p:spPr>
            <a:xfrm>
              <a:off x="7761167" y="5435392"/>
              <a:ext cx="12292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 Force rep in Australia National Security Discussions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FAB748-B362-E852-F71C-21814AEE684C}"/>
                </a:ext>
              </a:extLst>
            </p:cNvPr>
            <p:cNvSpPr txBox="1"/>
            <p:nvPr/>
          </p:nvSpPr>
          <p:spPr>
            <a:xfrm>
              <a:off x="7824292" y="4927403"/>
              <a:ext cx="110299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200">
                  <a:solidFill>
                    <a:srgbClr val="FFFF99"/>
                  </a:solidFill>
                  <a:latin typeface="Impact"/>
                </a:rPr>
                <a:t>1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BF57A5F-181A-048A-940E-44791A25770D}"/>
              </a:ext>
            </a:extLst>
          </p:cNvPr>
          <p:cNvSpPr/>
          <p:nvPr/>
        </p:nvSpPr>
        <p:spPr bwMode="auto">
          <a:xfrm>
            <a:off x="113830" y="4517162"/>
            <a:ext cx="1995767" cy="105661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15989A-CD9F-D11D-12D8-43D8D839417D}"/>
              </a:ext>
            </a:extLst>
          </p:cNvPr>
          <p:cNvSpPr/>
          <p:nvPr/>
        </p:nvSpPr>
        <p:spPr bwMode="auto">
          <a:xfrm>
            <a:off x="90427" y="2955307"/>
            <a:ext cx="1995767" cy="124280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5BC0A6-E389-5256-1302-5EC1CE1FC1EB}"/>
              </a:ext>
            </a:extLst>
          </p:cNvPr>
          <p:cNvSpPr/>
          <p:nvPr/>
        </p:nvSpPr>
        <p:spPr bwMode="auto">
          <a:xfrm>
            <a:off x="119813" y="1563578"/>
            <a:ext cx="1995767" cy="105661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31AF18-5D51-FDF2-FAC3-8AA01FC0C0E1}"/>
              </a:ext>
            </a:extLst>
          </p:cNvPr>
          <p:cNvSpPr/>
          <p:nvPr/>
        </p:nvSpPr>
        <p:spPr bwMode="auto">
          <a:xfrm>
            <a:off x="375980" y="5810712"/>
            <a:ext cx="8392039" cy="511961"/>
          </a:xfrm>
          <a:prstGeom prst="rect">
            <a:avLst/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643673A-130F-1087-D4D0-CE81A279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7" y="5832975"/>
            <a:ext cx="374877" cy="452147"/>
          </a:xfrm>
          <a:prstGeom prst="rect">
            <a:avLst/>
          </a:prstGeom>
        </p:spPr>
      </p:pic>
      <p:pic>
        <p:nvPicPr>
          <p:cNvPr id="48" name="Picture 47" descr="A chess board with a chess piece and a red circle&#10;&#10;Description automatically generated">
            <a:extLst>
              <a:ext uri="{FF2B5EF4-FFF2-40B4-BE49-F238E27FC236}">
                <a16:creationId xmlns:a16="http://schemas.microsoft.com/office/drawing/2014/main" id="{468F73ED-FBF6-ED6C-50F4-B8FBE061CC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8" y="5844165"/>
            <a:ext cx="245345" cy="45214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2861992-AF55-028D-6694-F83338938EBB}"/>
              </a:ext>
            </a:extLst>
          </p:cNvPr>
          <p:cNvSpPr txBox="1"/>
          <p:nvPr/>
        </p:nvSpPr>
        <p:spPr>
          <a:xfrm>
            <a:off x="40148" y="6500565"/>
            <a:ext cx="361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*Bring Your Own Approved Device</a:t>
            </a:r>
          </a:p>
          <a:p>
            <a:r>
              <a:rPr lang="en-US" sz="800" i="1" dirty="0"/>
              <a:t>**Space Domain Awareness Artificial Intelligence/Machine Learning</a:t>
            </a: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52CF6E35-0A13-0ECC-46CC-7A12E9A1B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</p:spPr>
        <p:txBody>
          <a:bodyPr/>
          <a:lstStyle/>
          <a:p>
            <a:pPr lvl="0"/>
            <a:fld id="{4936CFC2-5B09-46B0-AA37-FCEB9B88935D}" type="slidenum">
              <a:rPr lang="en-US" altLang="en-US" noProof="0" smtClean="0"/>
              <a:pPr lvl="0"/>
              <a:t>6</a:t>
            </a:fld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31066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128" y="223838"/>
            <a:ext cx="7143750" cy="987806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062" y="1342509"/>
            <a:ext cx="8397875" cy="4743450"/>
          </a:xfrm>
        </p:spPr>
        <p:txBody>
          <a:bodyPr/>
          <a:lstStyle/>
          <a:p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CTIO is a unique office among Service staffs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b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CTIO role is to punch above our weight, creating imposition to pacing threat and ensuring space access, effects, and security for joint forces</a:t>
            </a:r>
          </a:p>
          <a:p>
            <a:r>
              <a:rPr lang="en-US" altLang="en-US" b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Technology is moving fast and USSF needs to move faster through partnerships, agile development and delivery methods </a:t>
            </a:r>
          </a:p>
          <a:p>
            <a:pPr marL="0" indent="0">
              <a:buNone/>
            </a:pPr>
            <a:endParaRPr lang="en-US" altLang="en-US" b="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6CFC2-5B09-46B0-AA37-FCEB9B88935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66760" y="5103349"/>
            <a:ext cx="6246394" cy="98780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thickThin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Designed to accelerate a deliberate approach to security and technology adoption while avoiding unintended consequences within assigned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CC6DA-684E-5353-2854-00B72BD6C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9" y="3835275"/>
            <a:ext cx="1217576" cy="22570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343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128" y="179770"/>
            <a:ext cx="714375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6CFC2-5B09-46B0-AA37-FCEB9B88935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ACF83-8C81-F632-78A4-F4D8E3C97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62576626"/>
      </p:ext>
    </p:extLst>
  </p:cSld>
  <p:clrMapOvr>
    <a:masterClrMapping/>
  </p:clrMapOvr>
</p:sld>
</file>

<file path=ppt/theme/theme1.xml><?xml version="1.0" encoding="utf-8"?>
<a:theme xmlns:a="http://schemas.openxmlformats.org/drawingml/2006/main" name="1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EB6410CA8F5498B0DF6338A699FBA" ma:contentTypeVersion="17" ma:contentTypeDescription="Create a new document." ma:contentTypeScope="" ma:versionID="bb78fe3460f11595204adb548f01ab45">
  <xsd:schema xmlns:xsd="http://www.w3.org/2001/XMLSchema" xmlns:xs="http://www.w3.org/2001/XMLSchema" xmlns:p="http://schemas.microsoft.com/office/2006/metadata/properties" xmlns:ns2="bd147e53-b41c-4cd7-b774-e780f546179d" xmlns:ns3="6fc6617f-79c6-4c6d-bfec-d0938572a37e" xmlns:ns4="74ea459b-7bbf-43af-834e-d16fbea12f70" targetNamespace="http://schemas.microsoft.com/office/2006/metadata/properties" ma:root="true" ma:fieldsID="094a165d4d47c724cdc2a3e2817b5364" ns2:_="" ns3:_="" ns4:_="">
    <xsd:import namespace="bd147e53-b41c-4cd7-b774-e780f546179d"/>
    <xsd:import namespace="6fc6617f-79c6-4c6d-bfec-d0938572a37e"/>
    <xsd:import namespace="74ea459b-7bbf-43af-834e-d16fbea12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47e53-b41c-4cd7-b774-e780f5461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d29a467-ccb3-40ae-b171-e388b769a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6617f-79c6-4c6d-bfec-d0938572a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a459b-7bbf-43af-834e-d16fbea12f7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48a4301-fbf5-457e-ab52-fe8e1a8e83b7}" ma:internalName="TaxCatchAll" ma:showField="CatchAllData" ma:web="6fc6617f-79c6-4c6d-bfec-d0938572a3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6617f-79c6-4c6d-bfec-d0938572a37e">
      <UserInfo>
        <DisplayName>WRIGHT, SCOTT M Lt Col USSF HQSF SAF/CTIO</DisplayName>
        <AccountId>350</AccountId>
        <AccountType/>
      </UserInfo>
    </SharedWithUsers>
    <TaxCatchAll xmlns="74ea459b-7bbf-43af-834e-d16fbea12f70" xsi:nil="true"/>
    <lcf76f155ced4ddcb4097134ff3c332f xmlns="bd147e53-b41c-4cd7-b774-e780f546179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B416D2-01EF-4833-809C-AAB046442AFA}">
  <ds:schemaRefs>
    <ds:schemaRef ds:uri="6fc6617f-79c6-4c6d-bfec-d0938572a37e"/>
    <ds:schemaRef ds:uri="74ea459b-7bbf-43af-834e-d16fbea12f70"/>
    <ds:schemaRef ds:uri="bd147e53-b41c-4cd7-b774-e780f54617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D56C61-D1FD-4DBB-A6DE-31D7D0418722}">
  <ds:schemaRefs>
    <ds:schemaRef ds:uri="bd147e53-b41c-4cd7-b774-e780f546179d"/>
    <ds:schemaRef ds:uri="http://schemas.microsoft.com/office/infopath/2007/PartnerControls"/>
    <ds:schemaRef ds:uri="http://schemas.microsoft.com/office/2006/documentManagement/types"/>
    <ds:schemaRef ds:uri="6fc6617f-79c6-4c6d-bfec-d0938572a37e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74ea459b-7bbf-43af-834e-d16fbea12f70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CB0A3B-F580-41FD-9477-8BEEDAE37F4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d9dc18-15ea-424b-b24d-55ab4d4e7519}" enabled="1" method="Privileged" siteId="{d5fe813e-0caa-432a-b2ac-d555aa91bd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593</Words>
  <Application>Microsoft Office PowerPoint</Application>
  <PresentationFormat>On-screen Show (4:3)</PresentationFormat>
  <Paragraphs>109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Impact</vt:lpstr>
      <vt:lpstr>Wingdings</vt:lpstr>
      <vt:lpstr>1_USAF(Unclas)</vt:lpstr>
      <vt:lpstr>SF/CTIO  Chief Technology &amp;  Innovation Office</vt:lpstr>
      <vt:lpstr>Space Force HQ Organization The Pentagon, Washington DC</vt:lpstr>
      <vt:lpstr>CTIO Staff Organization and Mission</vt:lpstr>
      <vt:lpstr>CTIO Key Responsibilities &amp; Functions</vt:lpstr>
      <vt:lpstr>CTIO Objectives </vt:lpstr>
      <vt:lpstr>PowerPoint Presentation</vt:lpstr>
      <vt:lpstr>Summary</vt:lpstr>
      <vt:lpstr> 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SF/CSRO</dc:title>
  <dc:creator>VONUTTER, NICHOLAS C CTR (NON-MAIL ENABLED)</dc:creator>
  <cp:lastModifiedBy>KAHLEY, MATTHEW A Lt Col USSF HQSF AF/CTIO</cp:lastModifiedBy>
  <cp:revision>4</cp:revision>
  <cp:lastPrinted>2023-07-20T13:30:15Z</cp:lastPrinted>
  <dcterms:created xsi:type="dcterms:W3CDTF">2020-02-13T23:26:18Z</dcterms:created>
  <dcterms:modified xsi:type="dcterms:W3CDTF">2023-07-26T14:32:56Z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0x0101008A6EB6410CA8F5498B0DF6338A699FBA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